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5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6" d="100"/>
          <a:sy n="126" d="100"/>
        </p:scale>
        <p:origin x="-11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7E5C8-5CF9-4CCB-86E4-388725D8ED38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0BE82-43C9-430D-9E76-6136CD5F7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0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7856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C27600A-B6E9-42D6-B2F9-366F827DECD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7856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7856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B4BDBC2-158C-45B1-8E95-90DDE8C82AC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5785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9D6B8F27-78A2-4604-983A-B3A99916E906}" type="slidenum">
              <a:rPr lang="en-US" sz="1200"/>
              <a:pPr algn="r" eaLnBrk="1" hangingPunct="1"/>
              <a:t>1</a:t>
            </a:fld>
            <a:endParaRPr lang="en-US" sz="1200"/>
          </a:p>
        </p:txBody>
      </p:sp>
      <p:sp>
        <p:nvSpPr>
          <p:cNvPr id="5785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85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7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778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778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5EB7638-070D-46E8-B225-ED0BF34A8A9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778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778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B5A0184-AF8D-4A58-AA13-4934A791187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0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085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9085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16B75A5-CA8C-4143-A1BB-25D687C0691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9085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9085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3CEF09A-B48C-4481-8B95-2D638C43E2E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1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18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FFEB24FD-BE13-4339-A191-8C939E234828}" type="slidenum">
              <a:rPr lang="en-US" sz="1200">
                <a:latin typeface="Arial" charset="0"/>
              </a:rPr>
              <a:pPr algn="r" eaLnBrk="1" hangingPunct="1"/>
              <a:t>14</a:t>
            </a:fld>
            <a:endParaRPr lang="en-US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2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290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9290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2A19662-20D0-4397-A3BC-58CD7D78C51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9290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9290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48739C0-867C-4B33-843F-44D97967FC9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2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9392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39E1D22-B17C-49F4-9A80-08C8286E1CB1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9392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9392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2940895-FC9F-445E-93E4-615A3E05437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4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494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9494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6EB3B1A-F568-456D-A55C-4FB1FF1C86D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9495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9495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CDA58F9-FB1A-4E74-A46C-3F326882681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9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958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7958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566DAC-938F-4DF2-B7ED-ACAD86238AB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7959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7959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13165BC-A76C-4ED5-9309-EB9A0021EE8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006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47E2B08-2887-49E6-A2D0-737124AE2D7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60006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006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6515764-C754-475A-840A-20366E8B605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  <p:sp>
        <p:nvSpPr>
          <p:cNvPr id="6000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6553E3B2-1D27-4652-B980-0B700FE62427}" type="slidenum">
              <a:rPr lang="en-US" sz="1200"/>
              <a:pPr algn="r" eaLnBrk="1" hangingPunct="1"/>
              <a:t>23</a:t>
            </a:fld>
            <a:endParaRPr lang="en-US" sz="1200"/>
          </a:p>
        </p:txBody>
      </p:sp>
      <p:sp>
        <p:nvSpPr>
          <p:cNvPr id="6000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00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LIVES IN IT MOST OF THE TIME COOKING, SLEEPING &amp; BATHROOM FACILITIES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HOUSE BOAT MOBILE HOME CO-OP APARTMENT CONDO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1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109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109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2B9B6BC-E7FF-467A-BEF1-641A2DEDC71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60109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109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7D37705-B687-45BD-994A-CFF9E70CCE0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2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211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211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634672E-6216-412A-92BB-3955D89F07E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60211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211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45C4A49-8A28-42EE-8333-DBC840FEAA5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3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314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314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59F9F91-7FE7-4E39-A619-9EF62E9FA567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60314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314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20A53A3-852C-4648-9674-680F81590F2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16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416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7C2D45F-6F81-44F3-B3D6-823D3783DFA0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60416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416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8E9A2AD-3517-4B4B-8A34-73633660E43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5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518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0518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DCEB0BE-E3AA-4ED2-A829-BD7B2CBA784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60519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0519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5D62743-D38B-4C32-A0C9-7D50022F3E3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0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061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061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E5A24DA-49C6-4DBA-8E5D-C515FA83E31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061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061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63611F7-B481-4628-83D2-B902C56DEE3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705635E8-BBC5-4EB2-B97F-9A7E608276DA}" type="slidenum">
              <a:rPr lang="en-US" sz="1200"/>
              <a:pPr algn="r" eaLnBrk="1" hangingPunct="1"/>
              <a:t>34</a:t>
            </a:fld>
            <a:endParaRPr lang="en-US" sz="1200"/>
          </a:p>
        </p:txBody>
      </p:sp>
      <p:sp>
        <p:nvSpPr>
          <p:cNvPr id="608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82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1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16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16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9875E46-C608-4024-8D08-5AFC4064231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16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16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8C6F9F9-29EE-4BBF-ADFB-9A8C93B94B5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2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266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266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BD9FD56-F4BE-43FA-ABF5-BC991DEEC87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266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266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E65FAD7-A92A-4653-A84B-96261ECD667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68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368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2F149DF-D622-417D-AFE3-54749A4D5841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368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368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0747D5E-595E-424C-B167-B272674FE0B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4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470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470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AF79F2D-0560-4F33-83FE-717BB945AE45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471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471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168E936-374B-4DEF-80AC-F0DDDB0B606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5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573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57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5DE6F2-7336-4DA9-AE43-5A628EA7CC5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573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57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B063C6F-E5DC-4079-A193-F70982A4BA6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6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675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58675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6AD71EB-CFB2-496C-B6E0-C32EC27A06A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58675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58675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8AE60E9-F431-49DA-940B-5EA3AFC2525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8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67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94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74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  <a:endParaRPr lang="en-US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7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37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1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510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454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2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5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8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074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1827AE29-7677-4FAD-B2A3-994049977A44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092A424E-2053-4A41-9451-CD82014F303C}" type="slidenum">
              <a:rPr lang="en-US" smtClean="0"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5" Type="http://schemas.openxmlformats.org/officeDocument/2006/relationships/image" Target="../media/image7.png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9.wav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0.wav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1.wav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2.wav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3.wav"/><Relationship Id="rId1" Type="http://schemas.openxmlformats.org/officeDocument/2006/relationships/tags" Target="../tags/tag5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Income - Capital Gain or Loss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Form 1040  Line 13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4012  Tab 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17 Chapters 13-16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157700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4491-10 Income - Capital Gain or Loss v11.0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157701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5770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CFF483A-80D9-4CA3-BE8B-0D8AA337027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157703" name="Footer Placeholder 9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083" name="~PP3171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7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084528"/>
      </p:ext>
    </p:extLst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Holding period (continued)</a:t>
            </a:r>
          </a:p>
        </p:txBody>
      </p:sp>
      <p:sp>
        <p:nvSpPr>
          <p:cNvPr id="166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shares bought on various dates at different prices (multiple blocks)</a:t>
            </a:r>
          </a:p>
          <a:p>
            <a:pPr lvl="1" eaLnBrk="1" hangingPunct="1"/>
            <a:r>
              <a:rPr lang="en-US" smtClean="0"/>
              <a:t>If short-term, enter actual purchase dates</a:t>
            </a:r>
          </a:p>
          <a:p>
            <a:pPr lvl="1" eaLnBrk="1" hangingPunct="1"/>
            <a:r>
              <a:rPr lang="en-US" smtClean="0"/>
              <a:t>If long-term, enter “VARIOUS” in TaxWise Purchase Date column – total will be reported as long-term</a:t>
            </a:r>
          </a:p>
        </p:txBody>
      </p:sp>
      <p:sp>
        <p:nvSpPr>
          <p:cNvPr id="16691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69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9475AB5-2545-4C59-AD3C-07EF9724687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16691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2297" name="~PP1175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99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372292"/>
      </p:ext>
    </p:extLst>
  </p:cSld>
  <p:clrMapOvr>
    <a:masterClrMapping/>
  </p:clrMapOvr>
  <p:transition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PROPERTY INHERITED</a:t>
            </a:r>
            <a:br>
              <a:rPr lang="en-US" smtClean="0"/>
            </a:br>
            <a:r>
              <a:rPr lang="en-US" smtClean="0"/>
              <a:t>(except 2010)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Decedent died in any year (other than 2010)</a:t>
            </a:r>
          </a:p>
          <a:p>
            <a:pPr lvl="1" eaLnBrk="1" hangingPunct="1"/>
            <a:r>
              <a:rPr lang="en-US" smtClean="0"/>
              <a:t>Basis is Fair Market Value at time of death</a:t>
            </a:r>
          </a:p>
          <a:p>
            <a:pPr lvl="1" eaLnBrk="1" hangingPunct="1"/>
            <a:r>
              <a:rPr lang="en-US" smtClean="0"/>
              <a:t>Gain is long term</a:t>
            </a:r>
          </a:p>
          <a:p>
            <a:pPr lvl="1" eaLnBrk="1" hangingPunct="1"/>
            <a:r>
              <a:rPr lang="en-US" smtClean="0"/>
              <a:t>In TaxWise, enter “INHERIT” for the date purchased</a:t>
            </a:r>
          </a:p>
        </p:txBody>
      </p:sp>
      <p:sp>
        <p:nvSpPr>
          <p:cNvPr id="16794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794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0FABF7F-EB2C-4F59-A377-14F36F117DA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167942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22024.WAV">
            <a:hlinkClick r:id="" action="ppaction://media"/>
          </p:cNvPr>
          <p:cNvPicPr>
            <a:picLocks noRot="1" noChangeAspect="1"/>
          </p:cNvPicPr>
          <p:nvPr>
            <a:wavAudioFile r:embed="rId1" name="~PP211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9261878"/>
      </p:ext>
    </p:extLst>
  </p:cSld>
  <p:clrMapOvr>
    <a:masterClrMapping/>
  </p:clrMapOvr>
  <p:transition advTm="41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PROPERTY INHERITED IN 2010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Decedent died in 2010</a:t>
            </a:r>
          </a:p>
          <a:p>
            <a:pPr lvl="1" eaLnBrk="1" hangingPunct="1"/>
            <a:r>
              <a:rPr lang="en-US" smtClean="0"/>
              <a:t>Basis is lesser of:</a:t>
            </a:r>
          </a:p>
          <a:p>
            <a:pPr lvl="2" eaLnBrk="1" hangingPunct="1"/>
            <a:r>
              <a:rPr lang="en-US" smtClean="0"/>
              <a:t>Decedent’s adjusted basis (in TaxWise, enter date acquired by decedent – could be short- or long-term) OR</a:t>
            </a:r>
          </a:p>
          <a:p>
            <a:pPr lvl="2" eaLnBrk="1" hangingPunct="1"/>
            <a:r>
              <a:rPr lang="en-US" smtClean="0"/>
              <a:t>Fair Market Value (in TaxWise, enter date of death)</a:t>
            </a:r>
          </a:p>
          <a:p>
            <a:pPr eaLnBrk="1" hangingPunct="1"/>
            <a:r>
              <a:rPr lang="en-US" smtClean="0"/>
              <a:t>May require professional tax preparer</a:t>
            </a:r>
          </a:p>
        </p:txBody>
      </p:sp>
      <p:sp>
        <p:nvSpPr>
          <p:cNvPr id="168964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896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0E7896-94DC-420D-8A26-A547E46BC68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168966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82024.WAV">
            <a:hlinkClick r:id="" action="ppaction://media"/>
          </p:cNvPr>
          <p:cNvPicPr>
            <a:picLocks noRot="1" noChangeAspect="1"/>
          </p:cNvPicPr>
          <p:nvPr>
            <a:wavAudioFile r:embed="rId1" name="~PP84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780462"/>
      </p:ext>
    </p:extLst>
  </p:cSld>
  <p:clrMapOvr>
    <a:masterClrMapping/>
  </p:clrMapOvr>
  <p:transition advTm="793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676400"/>
            <a:ext cx="6911975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Reported on 1099-B</a:t>
            </a:r>
            <a:br>
              <a:rPr lang="en-US" smtClean="0"/>
            </a:br>
            <a:r>
              <a:rPr lang="en-US" smtClean="0"/>
              <a:t>(or substitute form from brokers)</a:t>
            </a:r>
          </a:p>
        </p:txBody>
      </p:sp>
      <p:sp>
        <p:nvSpPr>
          <p:cNvPr id="169988" name="Date Placeholder 8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9989" name="Slide Number Placeholder 9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073F4E-6D11-4B2F-B572-B51EAB0BF21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169990" name="Footer Placeholder 10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32040.WAV">
            <a:hlinkClick r:id="" action="ppaction://media"/>
          </p:cNvPr>
          <p:cNvPicPr>
            <a:picLocks noRot="1" noChangeAspect="1"/>
          </p:cNvPicPr>
          <p:nvPr>
            <a:wavAudioFile r:embed="rId1" name="~PP3087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1680256"/>
      </p:ext>
    </p:extLst>
  </p:cSld>
  <p:clrMapOvr>
    <a:masterClrMapping/>
  </p:clrMapOvr>
  <p:transition advTm="7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 idx="4294967295"/>
          </p:nvPr>
        </p:nvSpPr>
        <p:spPr>
          <a:xfrm>
            <a:off x="574675" y="384175"/>
            <a:ext cx="8001000" cy="1063625"/>
          </a:xfrm>
        </p:spPr>
        <p:txBody>
          <a:bodyPr/>
          <a:lstStyle/>
          <a:p>
            <a:pPr eaLnBrk="1" hangingPunct="1"/>
            <a:r>
              <a:rPr lang="en-US" smtClean="0"/>
              <a:t>Capital Gains Worksheet</a:t>
            </a:r>
          </a:p>
        </p:txBody>
      </p:sp>
      <p:pic>
        <p:nvPicPr>
          <p:cNvPr id="171011" name="Content Placeholder 3"/>
          <p:cNvPicPr>
            <a:picLocks noGrp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" t="8458" r="3835" b="4228"/>
          <a:stretch>
            <a:fillRect/>
          </a:stretch>
        </p:blipFill>
        <p:spPr>
          <a:xfrm>
            <a:off x="381000" y="1787525"/>
            <a:ext cx="8763000" cy="2860675"/>
          </a:xfrm>
          <a:noFill/>
        </p:spPr>
      </p:pic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533400" y="5334000"/>
            <a:ext cx="815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457200" y="4911725"/>
            <a:ext cx="83058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6666"/>
              </a:buClr>
              <a:buFont typeface="Wingdings" pitchFamily="2" charset="2"/>
              <a:buChar char="o"/>
            </a:pPr>
            <a:r>
              <a:rPr lang="en-US" sz="2600">
                <a:latin typeface="Verdana" pitchFamily="34" charset="0"/>
              </a:rPr>
              <a:t>Column (b) is for gain/loss adjustment codes; see F1 help and Form 8949 instructions</a:t>
            </a:r>
          </a:p>
          <a:p>
            <a:pPr eaLnBrk="1" hangingPunct="1">
              <a:buClr>
                <a:srgbClr val="006666"/>
              </a:buClr>
              <a:buFont typeface="Wingdings" pitchFamily="2" charset="2"/>
              <a:buChar char="o"/>
            </a:pPr>
            <a:r>
              <a:rPr lang="en-US" sz="2600">
                <a:latin typeface="Verdana" pitchFamily="34" charset="0"/>
              </a:rPr>
              <a:t>Column (g) is for amount of adjustment</a:t>
            </a:r>
          </a:p>
        </p:txBody>
      </p:sp>
      <p:sp>
        <p:nvSpPr>
          <p:cNvPr id="171014" name="Line 6"/>
          <p:cNvSpPr>
            <a:spLocks noChangeShapeType="1"/>
          </p:cNvSpPr>
          <p:nvPr/>
        </p:nvSpPr>
        <p:spPr bwMode="auto">
          <a:xfrm flipV="1">
            <a:off x="2743200" y="4648200"/>
            <a:ext cx="7620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1015" name="Line 7"/>
          <p:cNvSpPr>
            <a:spLocks noChangeShapeType="1"/>
          </p:cNvSpPr>
          <p:nvPr/>
        </p:nvSpPr>
        <p:spPr bwMode="auto">
          <a:xfrm flipV="1">
            <a:off x="2819400" y="4724400"/>
            <a:ext cx="52578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1016" name="Line 8"/>
          <p:cNvSpPr>
            <a:spLocks noChangeShapeType="1"/>
          </p:cNvSpPr>
          <p:nvPr/>
        </p:nvSpPr>
        <p:spPr bwMode="auto">
          <a:xfrm flipH="1">
            <a:off x="2514600" y="2590800"/>
            <a:ext cx="2286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" name="~PP22040.WAV">
            <a:hlinkClick r:id="" action="ppaction://media"/>
          </p:cNvPr>
          <p:cNvPicPr>
            <a:picLocks noRot="1" noChangeAspect="1"/>
          </p:cNvPicPr>
          <p:nvPr>
            <a:wavAudioFile r:embed="rId1" name="~PP2414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8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101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17102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DB9F295-DE59-44C7-9FD2-F5B278CB758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47593721"/>
      </p:ext>
    </p:extLst>
  </p:cSld>
  <p:clrMapOvr>
    <a:masterClrMapping/>
  </p:clrMapOvr>
  <p:transition advTm="1280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gain distributions</a:t>
            </a:r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Reported to taxpayer on 1099-DIV</a:t>
            </a:r>
          </a:p>
          <a:p>
            <a:pPr eaLnBrk="1" hangingPunct="1"/>
            <a:r>
              <a:rPr lang="en-US" smtClean="0"/>
              <a:t>Enter on 1099-DIV worksheet</a:t>
            </a:r>
          </a:p>
          <a:p>
            <a:pPr lvl="1" eaLnBrk="1" hangingPunct="1"/>
            <a:r>
              <a:rPr lang="en-US" smtClean="0"/>
              <a:t>If Sch D required, will flow to Sch D, then to 1040 line 13</a:t>
            </a:r>
          </a:p>
          <a:p>
            <a:pPr lvl="1" eaLnBrk="1" hangingPunct="1"/>
            <a:r>
              <a:rPr lang="en-US" smtClean="0"/>
              <a:t>If Sch D not required, will flow directly to 1040 line 13</a:t>
            </a:r>
          </a:p>
          <a:p>
            <a:pPr lvl="1" eaLnBrk="1" hangingPunct="1"/>
            <a:endParaRPr lang="en-US" smtClean="0"/>
          </a:p>
        </p:txBody>
      </p:sp>
      <p:sp>
        <p:nvSpPr>
          <p:cNvPr id="17203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20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CD82816-8BB1-4562-BC06-B234190EE7E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  <p:sp>
        <p:nvSpPr>
          <p:cNvPr id="17203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1" name="~PP82055.WAV">
            <a:hlinkClick r:id="" action="ppaction://media"/>
          </p:cNvPr>
          <p:cNvPicPr>
            <a:picLocks noRot="1" noChangeAspect="1"/>
          </p:cNvPicPr>
          <p:nvPr>
            <a:wavAudioFile r:embed="rId1" name="~PP86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755054"/>
      </p:ext>
    </p:extLst>
  </p:cSld>
  <p:clrMapOvr>
    <a:masterClrMapping/>
  </p:clrMapOvr>
  <p:transition advTm="538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K-1</a:t>
            </a:r>
            <a:br>
              <a:rPr lang="en-US" smtClean="0"/>
            </a:br>
            <a:r>
              <a:rPr lang="en-US" smtClean="0"/>
              <a:t>CAPITAL GAINS OR LOSSES</a:t>
            </a:r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TaxWise, enter directly on Sch D (do NOT fill out K-1)</a:t>
            </a:r>
          </a:p>
          <a:p>
            <a:pPr lvl="1" eaLnBrk="1" hangingPunct="1"/>
            <a:r>
              <a:rPr lang="en-US" smtClean="0"/>
              <a:t>Short term – Line 5</a:t>
            </a:r>
          </a:p>
          <a:p>
            <a:pPr lvl="1" eaLnBrk="1" hangingPunct="1"/>
            <a:r>
              <a:rPr lang="en-US" smtClean="0"/>
              <a:t>Long term – Line 12</a:t>
            </a:r>
          </a:p>
          <a:p>
            <a:pPr lvl="1" eaLnBrk="1" hangingPunct="1"/>
            <a:r>
              <a:rPr lang="en-US" smtClean="0"/>
              <a:t>Direct entry provides proper tax treatment of short or long term gains</a:t>
            </a:r>
          </a:p>
          <a:p>
            <a:pPr lvl="1" eaLnBrk="1" hangingPunct="1"/>
            <a:endParaRPr lang="en-US" smtClean="0"/>
          </a:p>
        </p:txBody>
      </p:sp>
      <p:sp>
        <p:nvSpPr>
          <p:cNvPr id="17306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306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98C996B-8523-40A4-B16B-5D02417B0C7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  <p:sp>
        <p:nvSpPr>
          <p:cNvPr id="173062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8440" name="~PP4205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4010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839821"/>
      </p:ext>
    </p:extLst>
  </p:cSld>
  <p:clrMapOvr>
    <a:masterClrMapping/>
  </p:clrMapOvr>
  <p:transition advTm="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Liability Net Loss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 loss can offset all gains, plus</a:t>
            </a:r>
          </a:p>
          <a:p>
            <a:pPr lvl="1" eaLnBrk="1" hangingPunct="1"/>
            <a:r>
              <a:rPr lang="en-US" smtClean="0"/>
              <a:t>Up to $3,000 can be used to reduce other taxable income in the current year ($1,500 if MFS)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The amount in excess of $3,000 (or $1,500 if MFS) is carried forward to the next year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Note: Loss not allowed on NJ return</a:t>
            </a:r>
          </a:p>
          <a:p>
            <a:pPr eaLnBrk="1" hangingPunct="1"/>
            <a:endParaRPr lang="en-US" smtClean="0"/>
          </a:p>
        </p:txBody>
      </p:sp>
      <p:pic>
        <p:nvPicPr>
          <p:cNvPr id="11" name="~PP32055.WAV">
            <a:hlinkClick r:id="" action="ppaction://media"/>
          </p:cNvPr>
          <p:cNvPicPr>
            <a:picLocks noRot="1" noChangeAspect="1"/>
          </p:cNvPicPr>
          <p:nvPr>
            <a:wavAudioFile r:embed="rId1" name="~PP313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8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40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C5424E2-2FE7-4917-B3C0-DAEA70E3EA8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  <p:sp>
        <p:nvSpPr>
          <p:cNvPr id="17408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49722"/>
      </p:ext>
    </p:extLst>
  </p:cSld>
  <p:clrMapOvr>
    <a:masterClrMapping/>
  </p:clrMapOvr>
  <p:transition advTm="5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Loss Carry Forward</a:t>
            </a: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Check prior year Schedule D or related worksheet to determine carryover loss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Carryover losses keep their short-term or long-term classification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Carryover losses are combined with the gains and losses that actually occur in the subsequent year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There is no limit to how many times a loss can be carried forward but the maximum loss (i.e. $3,000) must be used each year even if there is no tax liability to offset. If not used, the $3,000 deduction is lost</a:t>
            </a:r>
          </a:p>
        </p:txBody>
      </p:sp>
      <p:pic>
        <p:nvPicPr>
          <p:cNvPr id="11" name="~PP22071.WAV">
            <a:hlinkClick r:id="" action="ppaction://media"/>
          </p:cNvPr>
          <p:cNvPicPr>
            <a:picLocks noRot="1" noChangeAspect="1"/>
          </p:cNvPicPr>
          <p:nvPr>
            <a:wavAudioFile r:embed="rId1" name="~PP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9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511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2E1E27A-B32B-4F94-B0D6-B9A7DDBEA01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175111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54250"/>
      </p:ext>
    </p:extLst>
  </p:cSld>
  <p:clrMapOvr>
    <a:masterClrMapping/>
  </p:clrMapOvr>
  <p:transition advTm="8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GAINS QUIZ #1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taxpayer paid $1,000 for 100 shares of XYZ stock.</a:t>
            </a:r>
          </a:p>
          <a:p>
            <a:pPr eaLnBrk="1" hangingPunct="1"/>
            <a:r>
              <a:rPr lang="en-US" smtClean="0"/>
              <a:t>What is his cost basis per share in XYZ?</a:t>
            </a:r>
          </a:p>
          <a:p>
            <a:pPr eaLnBrk="1" hangingPunct="1"/>
            <a:endParaRPr lang="en-US" smtClean="0"/>
          </a:p>
          <a:p>
            <a:pPr lvl="1" eaLnBrk="1" hangingPunct="1"/>
            <a:r>
              <a:rPr lang="en-US" smtClean="0"/>
              <a:t>$10 per share</a:t>
            </a:r>
          </a:p>
        </p:txBody>
      </p:sp>
      <p:sp>
        <p:nvSpPr>
          <p:cNvPr id="17613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613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439ED4-5B9B-42E7-A90A-1CEFC638710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17613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1512" name="~PP22071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235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7171122"/>
      </p:ext>
    </p:extLst>
  </p:cSld>
  <p:clrMapOvr>
    <a:masterClrMapping/>
  </p:clrMapOvr>
  <p:transition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2"/>
                </p:tgtEl>
              </p:cMediaNode>
            </p:audio>
          </p:childTnLst>
        </p:cTn>
      </p:par>
    </p:tnLst>
    <p:bldLst>
      <p:bldP spid="238595" grpId="0" build="p" bldLvl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Stock Sales – Objectives	</a:t>
            </a:r>
          </a:p>
        </p:txBody>
      </p:sp>
      <p:sp>
        <p:nvSpPr>
          <p:cNvPr id="158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Determine the adjusted basis of stock</a:t>
            </a:r>
          </a:p>
          <a:p>
            <a:pPr eaLnBrk="1" hangingPunct="1"/>
            <a:r>
              <a:rPr lang="en-US" smtClean="0"/>
              <a:t>Determine if the holding period is long-term or short-term</a:t>
            </a:r>
          </a:p>
          <a:p>
            <a:pPr eaLnBrk="1" hangingPunct="1"/>
            <a:r>
              <a:rPr lang="en-US" smtClean="0"/>
              <a:t>Calculate the taxable gain or deductible loss</a:t>
            </a:r>
          </a:p>
          <a:p>
            <a:pPr eaLnBrk="1" hangingPunct="1"/>
            <a:endParaRPr lang="en-US" smtClean="0"/>
          </a:p>
        </p:txBody>
      </p:sp>
      <p:pic>
        <p:nvPicPr>
          <p:cNvPr id="8" name="~PP71712.WAV">
            <a:hlinkClick r:id="" action="ppaction://media"/>
          </p:cNvPr>
          <p:cNvPicPr>
            <a:picLocks noRot="1" noChangeAspect="1"/>
          </p:cNvPicPr>
          <p:nvPr>
            <a:wavAudioFile r:embed="rId1" name="~PP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587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793B664-90B9-4B03-BD77-1200B6CBE80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15872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512679"/>
      </p:ext>
    </p:extLst>
  </p:cSld>
  <p:clrMapOvr>
    <a:masterClrMapping/>
  </p:clrMapOvr>
  <p:transition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GAINS QUIZ #2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taxpayer who paid $1,000 for 100 shares of XYZ stock received a 2 for 1 stock split.</a:t>
            </a:r>
          </a:p>
          <a:p>
            <a:pPr eaLnBrk="1" hangingPunct="1"/>
            <a:r>
              <a:rPr lang="en-US" smtClean="0"/>
              <a:t>What is his adjusted basis per share in XYZ?</a:t>
            </a:r>
          </a:p>
          <a:p>
            <a:pPr eaLnBrk="1" hangingPunct="1"/>
            <a:endParaRPr lang="en-US" smtClean="0"/>
          </a:p>
          <a:p>
            <a:pPr lvl="1" eaLnBrk="1" hangingPunct="1"/>
            <a:r>
              <a:rPr lang="en-US" smtClean="0"/>
              <a:t>$5 per share</a:t>
            </a:r>
          </a:p>
        </p:txBody>
      </p:sp>
      <p:sp>
        <p:nvSpPr>
          <p:cNvPr id="177156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715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2108814-B620-4898-805A-36DCE5447D2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mtClean="0"/>
          </a:p>
        </p:txBody>
      </p:sp>
      <p:sp>
        <p:nvSpPr>
          <p:cNvPr id="177158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2536" name="~PP62087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673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0438935"/>
      </p:ext>
    </p:extLst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6"/>
                </p:tgtEl>
              </p:cMediaNode>
            </p:audio>
          </p:childTnLst>
        </p:cTn>
      </p:par>
    </p:tnLst>
    <p:bldLst>
      <p:bldP spid="240643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GAINS QUIZ #3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taxpayer sells all 200 shares of XYZ stock receiving $7 per share minus a total commission of $15.</a:t>
            </a:r>
          </a:p>
          <a:p>
            <a:pPr eaLnBrk="1" hangingPunct="1"/>
            <a:r>
              <a:rPr lang="en-US" smtClean="0"/>
              <a:t>If the 1099B reports gross proceeds, what will be the sales price and the basis?</a:t>
            </a:r>
          </a:p>
          <a:p>
            <a:pPr eaLnBrk="1" hangingPunct="1"/>
            <a:endParaRPr lang="en-US" smtClean="0"/>
          </a:p>
          <a:p>
            <a:pPr lvl="1" eaLnBrk="1" hangingPunct="1"/>
            <a:r>
              <a:rPr lang="en-US" smtClean="0"/>
              <a:t>$1,400 selling price</a:t>
            </a:r>
          </a:p>
          <a:p>
            <a:pPr lvl="1" eaLnBrk="1" hangingPunct="1"/>
            <a:r>
              <a:rPr lang="en-US" smtClean="0"/>
              <a:t>$1,015  cost basis (gain is $385)</a:t>
            </a:r>
          </a:p>
        </p:txBody>
      </p:sp>
      <p:sp>
        <p:nvSpPr>
          <p:cNvPr id="17818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818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EC515B3-F9B1-41BF-BB6D-325B8759BD2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  <p:sp>
        <p:nvSpPr>
          <p:cNvPr id="178182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3560" name="~PP72087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721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8069945"/>
      </p:ext>
    </p:extLst>
  </p:cSld>
  <p:clrMapOvr>
    <a:masterClrMapping/>
  </p:clrMapOvr>
  <p:transition advTm="5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0"/>
                </p:tgtEl>
              </p:cMediaNode>
            </p:audio>
          </p:childTnLst>
        </p:cTn>
      </p:par>
    </p:tnLst>
    <p:bldLst>
      <p:bldP spid="24269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CAPITAL GAINS QUIZ #4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taxpayer sells all 200 shares of XYZ stock receiving $7 per share less a total commission of $15.</a:t>
            </a:r>
          </a:p>
          <a:p>
            <a:pPr eaLnBrk="1" hangingPunct="1"/>
            <a:r>
              <a:rPr lang="en-US" smtClean="0"/>
              <a:t>If the 1099B reports net proceeds, what will be the sales price and the basis?</a:t>
            </a:r>
          </a:p>
          <a:p>
            <a:pPr eaLnBrk="1" hangingPunct="1"/>
            <a:endParaRPr lang="en-US" smtClean="0"/>
          </a:p>
          <a:p>
            <a:pPr lvl="1" eaLnBrk="1" hangingPunct="1"/>
            <a:r>
              <a:rPr lang="en-US" smtClean="0"/>
              <a:t>$1,385 selling price</a:t>
            </a:r>
          </a:p>
          <a:p>
            <a:pPr lvl="1" eaLnBrk="1" hangingPunct="1"/>
            <a:r>
              <a:rPr lang="en-US" smtClean="0"/>
              <a:t>$1,000 basis (gain is still $385)</a:t>
            </a:r>
          </a:p>
        </p:txBody>
      </p:sp>
      <p:sp>
        <p:nvSpPr>
          <p:cNvPr id="179204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7920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68D8646-BAB8-4571-B95D-7265FBF342C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179206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4584" name="~PP22102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319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14760"/>
      </p:ext>
    </p:extLst>
  </p:cSld>
  <p:clrMapOvr>
    <a:masterClrMapping/>
  </p:clrMapOvr>
  <p:transition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4"/>
                </p:tgtEl>
              </p:cMediaNode>
            </p:audio>
          </p:childTnLst>
        </p:cTn>
      </p:par>
    </p:tnLst>
    <p:bldLst>
      <p:bldP spid="244739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Home -- Objectives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Determine whether home is taxpayers main home</a:t>
            </a:r>
          </a:p>
          <a:p>
            <a:pPr eaLnBrk="1" hangingPunct="1"/>
            <a:r>
              <a:rPr lang="en-US" smtClean="0"/>
              <a:t>Determine if taxpayer meets the ownership and use tests</a:t>
            </a:r>
          </a:p>
          <a:p>
            <a:pPr eaLnBrk="1" hangingPunct="1"/>
            <a:r>
              <a:rPr lang="en-US" smtClean="0"/>
              <a:t>Determine when the 5-year ownership/use test period is suspended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180228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02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362A8BB-5EF4-4556-88F3-185D151ABD6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  <p:sp>
        <p:nvSpPr>
          <p:cNvPr id="180230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5612" name="~PP3210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7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036453"/>
      </p:ext>
    </p:extLst>
  </p:cSld>
  <p:clrMapOvr>
    <a:masterClrMapping/>
  </p:clrMapOvr>
  <p:transition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considered a “main” home?</a:t>
            </a:r>
          </a:p>
        </p:txBody>
      </p:sp>
      <p:sp>
        <p:nvSpPr>
          <p:cNvPr id="181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“Main” home is where the taxpayer lives most of the time</a:t>
            </a:r>
          </a:p>
          <a:p>
            <a:pPr eaLnBrk="1" hangingPunct="1"/>
            <a:r>
              <a:rPr lang="en-US" smtClean="0"/>
              <a:t>Only gain from the main home can be excluded </a:t>
            </a:r>
          </a:p>
          <a:p>
            <a:pPr lvl="1" eaLnBrk="1" hangingPunct="1"/>
            <a:r>
              <a:rPr lang="en-US" smtClean="0"/>
              <a:t>Must meet Ownership and Use tests</a:t>
            </a:r>
          </a:p>
          <a:p>
            <a:pPr lvl="1" eaLnBrk="1" hangingPunct="1"/>
            <a:r>
              <a:rPr lang="en-US" smtClean="0"/>
              <a:t>Reduced exclusion is </a:t>
            </a:r>
            <a:r>
              <a:rPr lang="en-US" smtClean="0">
                <a:solidFill>
                  <a:srgbClr val="FF0000"/>
                </a:solidFill>
              </a:rPr>
              <a:t>out of scope</a:t>
            </a:r>
          </a:p>
        </p:txBody>
      </p:sp>
      <p:pic>
        <p:nvPicPr>
          <p:cNvPr id="9" name="~PP12102.WAV">
            <a:hlinkClick r:id="" action="ppaction://media"/>
          </p:cNvPr>
          <p:cNvPicPr>
            <a:picLocks noRot="1" noChangeAspect="1"/>
          </p:cNvPicPr>
          <p:nvPr>
            <a:wavAudioFile r:embed="rId1" name="~PP1963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12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D45D270-FF83-4657-A716-49A5C3A31D2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mtClean="0"/>
          </a:p>
        </p:txBody>
      </p:sp>
      <p:sp>
        <p:nvSpPr>
          <p:cNvPr id="18125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74933"/>
      </p:ext>
    </p:extLst>
  </p:cSld>
  <p:clrMapOvr>
    <a:masterClrMapping/>
  </p:clrMapOvr>
  <p:transition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And Use Tests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Ownership Test: Owned by the taxpayer for a combined period of at least 2 years out of the last 5 years, ending on the date of sale 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	AND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Use Test: Lived in home as the taxpayer’s main home for at least 2 years of that 5 year period</a:t>
            </a:r>
          </a:p>
        </p:txBody>
      </p:sp>
      <p:pic>
        <p:nvPicPr>
          <p:cNvPr id="10" name="~PP22118.WAV">
            <a:hlinkClick r:id="" action="ppaction://media"/>
          </p:cNvPr>
          <p:cNvPicPr>
            <a:picLocks noRot="1" noChangeAspect="1"/>
          </p:cNvPicPr>
          <p:nvPr>
            <a:wavAudioFile r:embed="rId1" name="~PP297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27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22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87C26C0-95C1-4A79-B670-F547D440B18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mtClean="0"/>
          </a:p>
        </p:txBody>
      </p:sp>
      <p:sp>
        <p:nvSpPr>
          <p:cNvPr id="18227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891836"/>
      </p:ext>
    </p:extLst>
  </p:cSld>
  <p:clrMapOvr>
    <a:masterClrMapping/>
  </p:clrMapOvr>
  <p:transition advTm="2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Calculate Exclusion</a:t>
            </a:r>
          </a:p>
        </p:txBody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772400" cy="4724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1" charset="2"/>
              <a:buChar char="n"/>
              <a:defRPr/>
            </a:pPr>
            <a:r>
              <a:rPr lang="en-US" sz="2800" dirty="0" smtClean="0"/>
              <a:t>Single homeowner can exclude up to $250,000 of gain from sale of main home</a:t>
            </a:r>
          </a:p>
          <a:p>
            <a:pPr lvl="1" eaLnBrk="1" hangingPunct="1">
              <a:buFont typeface="Wingdings" pitchFamily="1" charset="2"/>
              <a:buChar char="n"/>
              <a:defRPr/>
            </a:pPr>
            <a:r>
              <a:rPr lang="en-US" sz="2400" dirty="0" smtClean="0"/>
              <a:t>Unmarried surviving spouse can exclude $500,000 if sale occurs within 2 years of spouse’s death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sz="2800" dirty="0" smtClean="0"/>
              <a:t>Married couple can exclude up to $500,000 of gain, if:</a:t>
            </a:r>
          </a:p>
          <a:p>
            <a:pPr lvl="1" eaLnBrk="1" hangingPunct="1">
              <a:buFont typeface="Wingdings" pitchFamily="1" charset="2"/>
              <a:buChar char="n"/>
              <a:defRPr/>
            </a:pPr>
            <a:r>
              <a:rPr lang="en-US" sz="2400" dirty="0" smtClean="0"/>
              <a:t>Filed a joint return</a:t>
            </a:r>
          </a:p>
          <a:p>
            <a:pPr lvl="1" eaLnBrk="1" hangingPunct="1">
              <a:buFont typeface="Wingdings" pitchFamily="1" charset="2"/>
              <a:buChar char="n"/>
              <a:defRPr/>
            </a:pPr>
            <a:r>
              <a:rPr lang="en-US" sz="2400" dirty="0" smtClean="0"/>
              <a:t>Both individuals meet the use test</a:t>
            </a:r>
          </a:p>
          <a:p>
            <a:pPr lvl="2" eaLnBrk="1" hangingPunct="1">
              <a:buFont typeface="Wingdings" pitchFamily="1" charset="2"/>
              <a:buChar char="n"/>
              <a:defRPr/>
            </a:pPr>
            <a:r>
              <a:rPr lang="en-US" sz="2000" dirty="0" smtClean="0"/>
              <a:t>If only one meets use test, refer to Pub 17 – Sale of Home</a:t>
            </a:r>
          </a:p>
          <a:p>
            <a:pPr lvl="1" eaLnBrk="1" hangingPunct="1">
              <a:buFont typeface="Wingdings" pitchFamily="1" charset="2"/>
              <a:buChar char="n"/>
              <a:defRPr/>
            </a:pPr>
            <a:r>
              <a:rPr lang="en-US" sz="2400" dirty="0" smtClean="0"/>
              <a:t>Either or both meet the ownership test</a:t>
            </a:r>
          </a:p>
          <a:p>
            <a:pPr lvl="1" eaLnBrk="1" hangingPunct="1">
              <a:buFont typeface="Wingdings" pitchFamily="1" charset="2"/>
              <a:buChar char="n"/>
              <a:defRPr/>
            </a:pPr>
            <a:r>
              <a:rPr lang="en-US" sz="2400" dirty="0" smtClean="0"/>
              <a:t>Neither individual excluded gain in the 2 years before the current sale</a:t>
            </a:r>
          </a:p>
        </p:txBody>
      </p:sp>
      <p:sp>
        <p:nvSpPr>
          <p:cNvPr id="18330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330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EB667E5-6A68-4BA0-9D49-8F084014B91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smtClean="0"/>
          </a:p>
        </p:txBody>
      </p:sp>
      <p:sp>
        <p:nvSpPr>
          <p:cNvPr id="18330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8682" name="~PP2211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16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113245"/>
      </p:ext>
    </p:extLst>
  </p:cSld>
  <p:clrMapOvr>
    <a:masterClrMapping/>
  </p:clrMapOvr>
  <p:transition advTm="8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Gain (or loss) from sale of home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Selling price includes total amount received</a:t>
            </a:r>
          </a:p>
          <a:p>
            <a:pPr eaLnBrk="1" hangingPunct="1">
              <a:defRPr/>
            </a:pPr>
            <a:r>
              <a:rPr lang="en-US" dirty="0" smtClean="0"/>
              <a:t>Amount realized is selling price minus selling expenses</a:t>
            </a:r>
          </a:p>
          <a:p>
            <a:pPr eaLnBrk="1" hangingPunct="1">
              <a:defRPr/>
            </a:pPr>
            <a:r>
              <a:rPr lang="en-US" dirty="0" smtClean="0"/>
              <a:t>Basis:</a:t>
            </a:r>
          </a:p>
          <a:p>
            <a:pPr lvl="1" eaLnBrk="1" hangingPunct="1">
              <a:defRPr/>
            </a:pPr>
            <a:r>
              <a:rPr lang="en-US" dirty="0" smtClean="0"/>
              <a:t>Bought or built – actual cost</a:t>
            </a:r>
          </a:p>
          <a:p>
            <a:pPr lvl="1" eaLnBrk="1" hangingPunct="1">
              <a:defRPr/>
            </a:pPr>
            <a:r>
              <a:rPr lang="en-US" dirty="0" smtClean="0"/>
              <a:t>Inherited – fair market value at date of death</a:t>
            </a:r>
          </a:p>
          <a:p>
            <a:pPr lvl="2" eaLnBrk="1" hangingPunct="1">
              <a:defRPr/>
            </a:pPr>
            <a:r>
              <a:rPr lang="en-US" dirty="0" smtClean="0"/>
              <a:t>Except if Inherited in 2010 – treat like other stocks</a:t>
            </a:r>
          </a:p>
          <a:p>
            <a:pPr eaLnBrk="1" hangingPunct="1">
              <a:defRPr/>
            </a:pPr>
            <a:r>
              <a:rPr lang="en-US" dirty="0" smtClean="0"/>
              <a:t>Adjusted basis (add major improvements)</a:t>
            </a:r>
          </a:p>
          <a:p>
            <a:pPr eaLnBrk="1" hangingPunct="1">
              <a:defRPr/>
            </a:pPr>
            <a:r>
              <a:rPr lang="en-US" dirty="0" smtClean="0"/>
              <a:t>Gain/loss is amount realized minus adjusted basis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18432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432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D42DA4D-546E-4D37-A65D-B2EA56D0B3A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smtClean="0"/>
          </a:p>
        </p:txBody>
      </p:sp>
      <p:sp>
        <p:nvSpPr>
          <p:cNvPr id="18432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29705" name="~PP2213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43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0906"/>
      </p:ext>
    </p:extLst>
  </p:cSld>
  <p:clrMapOvr>
    <a:masterClrMapping/>
  </p:clrMapOvr>
  <p:transition advTm="6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Where do I report gain (or loss)?</a:t>
            </a:r>
          </a:p>
        </p:txBody>
      </p:sp>
      <p:sp>
        <p:nvSpPr>
          <p:cNvPr id="185347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1828800"/>
          </a:xfrm>
        </p:spPr>
        <p:txBody>
          <a:bodyPr/>
          <a:lstStyle/>
          <a:p>
            <a:pPr eaLnBrk="1" hangingPunct="1"/>
            <a:r>
              <a:rPr lang="en-US" smtClean="0"/>
              <a:t>No taxable gain, no report</a:t>
            </a:r>
          </a:p>
          <a:p>
            <a:pPr eaLnBrk="1" hangingPunct="1"/>
            <a:r>
              <a:rPr lang="en-US" smtClean="0"/>
              <a:t>Loss on personal property is not deductible</a:t>
            </a:r>
          </a:p>
          <a:p>
            <a:pPr eaLnBrk="1" hangingPunct="1"/>
            <a:r>
              <a:rPr lang="en-US" smtClean="0"/>
              <a:t>Report taxable gain on Schedule D</a:t>
            </a:r>
          </a:p>
        </p:txBody>
      </p:sp>
      <p:pic>
        <p:nvPicPr>
          <p:cNvPr id="18534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" t="9329" r="5402" b="4665"/>
          <a:stretch>
            <a:fillRect/>
          </a:stretch>
        </p:blipFill>
        <p:spPr bwMode="auto">
          <a:xfrm>
            <a:off x="838200" y="3505200"/>
            <a:ext cx="7345363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49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535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7DF994-E796-40EA-AD0A-8433E563C55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smtClean="0"/>
          </a:p>
        </p:txBody>
      </p:sp>
      <p:sp>
        <p:nvSpPr>
          <p:cNvPr id="185351" name="Footer Placeholder 7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0730" name="~PP2213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492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119969"/>
      </p:ext>
    </p:extLst>
  </p:cSld>
  <p:clrMapOvr>
    <a:masterClrMapping/>
  </p:clrMapOvr>
  <p:transition advTm="8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3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Home Quiz #1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Irving and Martha bought their home in 1970 for $20,000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They added a garage in 1985 at a cost of $30,000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Three years ago they put in new carpets for a cost of $6,000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They sold the house for $555,000 in 2010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What is their gain and how much can be excluded?</a:t>
            </a:r>
            <a:endParaRPr lang="en-US" dirty="0"/>
          </a:p>
        </p:txBody>
      </p:sp>
      <p:sp>
        <p:nvSpPr>
          <p:cNvPr id="18637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63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62CD162-439B-4ACC-B179-6E47E2D7157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smtClean="0"/>
          </a:p>
        </p:txBody>
      </p:sp>
      <p:sp>
        <p:nvSpPr>
          <p:cNvPr id="18637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1753" name="~PP2214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925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333643"/>
      </p:ext>
    </p:extLst>
  </p:cSld>
  <p:clrMapOvr>
    <a:masterClrMapping/>
  </p:clrMapOvr>
  <p:transition advTm="4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Stock Sales – Schedule D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elements of stock sale</a:t>
            </a:r>
          </a:p>
          <a:p>
            <a:pPr lvl="1" eaLnBrk="1" hangingPunct="1"/>
            <a:r>
              <a:rPr lang="en-US" smtClean="0"/>
              <a:t>When was it bought?</a:t>
            </a:r>
          </a:p>
          <a:p>
            <a:pPr lvl="1" eaLnBrk="1" hangingPunct="1"/>
            <a:r>
              <a:rPr lang="en-US" smtClean="0"/>
              <a:t>When was it sold?</a:t>
            </a:r>
          </a:p>
          <a:p>
            <a:pPr lvl="1" eaLnBrk="1" hangingPunct="1"/>
            <a:r>
              <a:rPr lang="en-US" smtClean="0"/>
              <a:t>What was the sales price?</a:t>
            </a:r>
          </a:p>
          <a:p>
            <a:pPr lvl="1" eaLnBrk="1" hangingPunct="1"/>
            <a:r>
              <a:rPr lang="en-US" smtClean="0"/>
              <a:t>What was the cost basis? 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Note: Use Tax Wise Capital Gain Worksheet for entering data for each transaction </a:t>
            </a:r>
          </a:p>
          <a:p>
            <a:pPr lvl="1" eaLnBrk="1" hangingPunct="1"/>
            <a:endParaRPr lang="en-US" smtClean="0"/>
          </a:p>
        </p:txBody>
      </p:sp>
      <p:pic>
        <p:nvPicPr>
          <p:cNvPr id="239623" name="~PP5172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58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597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D0931E6-1CAC-46C6-B6C2-D80CD646FAD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15975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63677"/>
      </p:ext>
    </p:extLst>
  </p:cSld>
  <p:clrMapOvr>
    <a:masterClrMapping/>
  </p:clrMapOvr>
  <p:transition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96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962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Home Quiz #1</a:t>
            </a:r>
            <a:br>
              <a:rPr lang="en-US" smtClean="0"/>
            </a:br>
            <a:r>
              <a:rPr lang="en-US" smtClean="0"/>
              <a:t>Answers</a:t>
            </a:r>
          </a:p>
        </p:txBody>
      </p:sp>
      <p:sp>
        <p:nvSpPr>
          <p:cNvPr id="187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Gain = $505,000</a:t>
            </a:r>
          </a:p>
          <a:p>
            <a:pPr lvl="1" eaLnBrk="1" hangingPunct="1"/>
            <a:r>
              <a:rPr lang="en-US" smtClean="0"/>
              <a:t>Sale for $555,000</a:t>
            </a:r>
          </a:p>
          <a:p>
            <a:pPr lvl="1" eaLnBrk="1" hangingPunct="1"/>
            <a:r>
              <a:rPr lang="en-US" smtClean="0"/>
              <a:t>Cost Basis = $50,00 ($20,000 + $30,000)</a:t>
            </a:r>
          </a:p>
          <a:p>
            <a:pPr lvl="2" eaLnBrk="1" hangingPunct="1"/>
            <a:r>
              <a:rPr lang="en-US" smtClean="0"/>
              <a:t>$6,000 for carpet NOT includable</a:t>
            </a:r>
          </a:p>
          <a:p>
            <a:pPr eaLnBrk="1" hangingPunct="1"/>
            <a:r>
              <a:rPr lang="en-US" smtClean="0"/>
              <a:t>Exclusion = $500,000</a:t>
            </a:r>
          </a:p>
          <a:p>
            <a:pPr eaLnBrk="1" hangingPunct="1"/>
            <a:r>
              <a:rPr lang="en-US" smtClean="0"/>
              <a:t>Net Gain on taxes is $5,000</a:t>
            </a:r>
          </a:p>
        </p:txBody>
      </p:sp>
      <p:sp>
        <p:nvSpPr>
          <p:cNvPr id="187396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739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D4EF5CF-3763-499D-8EA9-3B756EFB439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smtClean="0"/>
          </a:p>
        </p:txBody>
      </p:sp>
      <p:sp>
        <p:nvSpPr>
          <p:cNvPr id="187398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2777" name="~PP3214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89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509315"/>
      </p:ext>
    </p:extLst>
  </p:cSld>
  <p:clrMapOvr>
    <a:masterClrMapping/>
  </p:clrMapOvr>
  <p:transition advTm="3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7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Home Quiz #2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Francis lived in home #1 as renter starting in 2006 for 2 years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Francis moved to home #2 in 2008 and has lived there ever since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Later in 2008 Francis bought home #1 and let her sister live there (no rent, etc.)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Francis sold home #1 in 2010 after owning it for 2 years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Can Francis take the exclusion for this sale?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endParaRPr lang="en-US" dirty="0" smtClean="0"/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Answer: Yes!</a:t>
            </a:r>
            <a:endParaRPr lang="en-US" dirty="0"/>
          </a:p>
        </p:txBody>
      </p:sp>
      <p:sp>
        <p:nvSpPr>
          <p:cNvPr id="18842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842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491733F-C296-4645-B067-E2FBD31E903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smtClean="0"/>
          </a:p>
        </p:txBody>
      </p:sp>
      <p:sp>
        <p:nvSpPr>
          <p:cNvPr id="188422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3801" name="~PP3216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74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760418"/>
      </p:ext>
    </p:extLst>
  </p:cSld>
  <p:clrMapOvr>
    <a:masterClrMapping/>
  </p:clrMapOvr>
  <p:transition advTm="8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8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1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HOME QUIZ #3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John purchased a condo in 2002 and lived in it until 2008</a:t>
            </a:r>
          </a:p>
          <a:p>
            <a:pPr eaLnBrk="1" hangingPunct="1"/>
            <a:r>
              <a:rPr lang="en-US" smtClean="0"/>
              <a:t>Jane was divorced in 2004 and has lived in her home since </a:t>
            </a:r>
          </a:p>
          <a:p>
            <a:pPr eaLnBrk="1" hangingPunct="1"/>
            <a:r>
              <a:rPr lang="en-US" smtClean="0"/>
              <a:t>John and Jane married in 2008 and began living together in her home</a:t>
            </a:r>
          </a:p>
          <a:p>
            <a:pPr eaLnBrk="1" hangingPunct="1"/>
            <a:r>
              <a:rPr lang="en-US" smtClean="0"/>
              <a:t>John sold his condo in 2010 for a $300,000 gain</a:t>
            </a:r>
          </a:p>
        </p:txBody>
      </p:sp>
      <p:sp>
        <p:nvSpPr>
          <p:cNvPr id="189444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8944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2F72FA0-7A76-43C2-9EDF-3A9FCF2344D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smtClean="0"/>
          </a:p>
        </p:txBody>
      </p:sp>
      <p:sp>
        <p:nvSpPr>
          <p:cNvPr id="189446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4825" name="~PP1216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62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820940"/>
      </p:ext>
    </p:extLst>
  </p:cSld>
  <p:clrMapOvr>
    <a:masterClrMapping/>
  </p:clrMapOvr>
  <p:transition advTm="6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OF HOME QUIZ #3</a:t>
            </a:r>
            <a:br>
              <a:rPr lang="en-US" smtClean="0"/>
            </a:br>
            <a:r>
              <a:rPr lang="en-US" smtClean="0"/>
              <a:t>ANSWERS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Does John qualify to exclude the gain if MFJ?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endParaRPr lang="en-US" dirty="0" smtClean="0"/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Ownership test - yes, owned since 2002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Use test - was not Jane’s main home for 2 years during 5 years preceding sale, so she does NOT meet the Use test.</a:t>
            </a:r>
          </a:p>
          <a:p>
            <a:pPr eaLnBrk="1" hangingPunct="1">
              <a:buFont typeface="Wingdings" pitchFamily="1" charset="2"/>
              <a:buChar char="n"/>
              <a:defRPr/>
            </a:pPr>
            <a:r>
              <a:rPr lang="en-US" dirty="0" smtClean="0"/>
              <a:t>Looking in Pub 17 (Sale of Home, Married Persons), we see that they can only exclude up to $250,000</a:t>
            </a:r>
          </a:p>
        </p:txBody>
      </p:sp>
      <p:sp>
        <p:nvSpPr>
          <p:cNvPr id="190468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9046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BEA416B-440F-4F71-9B39-0BE36C7BFEC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smtClean="0"/>
          </a:p>
        </p:txBody>
      </p:sp>
      <p:sp>
        <p:nvSpPr>
          <p:cNvPr id="190470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35849" name="~PP42165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406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1043993"/>
      </p:ext>
    </p:extLst>
  </p:cSld>
  <p:clrMapOvr>
    <a:masterClrMapping/>
  </p:clrMapOvr>
  <p:transition advTm="6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9"/>
                </p:tgtEl>
              </p:cMediaNode>
            </p:audio>
          </p:childTnLst>
        </p:cTn>
      </p:par>
    </p:tnLst>
    <p:bldLst>
      <p:bldP spid="24883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CANCELLATION OF DEBT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OUT-OF-SCOPE except</a:t>
            </a:r>
          </a:p>
          <a:p>
            <a:pPr eaLnBrk="1" hangingPunct="1"/>
            <a:r>
              <a:rPr lang="en-US" smtClean="0"/>
              <a:t>Counselors may obtain special online training and certification to work with Cancellation of Debt (COD)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Mortgage forgiveness debt (foreclosure) is no longer in Advanced certification – needs this special COD certification</a:t>
            </a:r>
          </a:p>
        </p:txBody>
      </p:sp>
      <p:sp>
        <p:nvSpPr>
          <p:cNvPr id="19149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9149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9E6E9E-EAA8-41D3-8699-F2641749A5C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smtClean="0"/>
          </a:p>
        </p:txBody>
      </p:sp>
      <p:sp>
        <p:nvSpPr>
          <p:cNvPr id="19149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62180.WAV">
            <a:hlinkClick r:id="" action="ppaction://media"/>
          </p:cNvPr>
          <p:cNvPicPr>
            <a:picLocks noRot="1" noChangeAspect="1"/>
          </p:cNvPicPr>
          <p:nvPr>
            <a:wavAudioFile r:embed="rId1" name="~PP60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3078681"/>
      </p:ext>
    </p:extLst>
  </p:cSld>
  <p:clrMapOvr>
    <a:masterClrMapping/>
  </p:clrMapOvr>
  <p:transition advTm="485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information is needed?</a:t>
            </a:r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Basis / adjusted basis</a:t>
            </a:r>
          </a:p>
          <a:p>
            <a:pPr lvl="1" eaLnBrk="1" hangingPunct="1"/>
            <a:r>
              <a:rPr lang="en-US" sz="2400" smtClean="0"/>
              <a:t>Basis is the original cost of the asset</a:t>
            </a:r>
          </a:p>
          <a:p>
            <a:pPr lvl="1" eaLnBrk="1" hangingPunct="1"/>
            <a:r>
              <a:rPr lang="en-US" sz="2400" smtClean="0"/>
              <a:t>Adjusted Basis is the original cost less commissions and fees</a:t>
            </a:r>
          </a:p>
          <a:p>
            <a:pPr eaLnBrk="1" hangingPunct="1"/>
            <a:r>
              <a:rPr lang="en-US" sz="2800" smtClean="0"/>
              <a:t>Holding period</a:t>
            </a:r>
          </a:p>
          <a:p>
            <a:pPr lvl="1" eaLnBrk="1" hangingPunct="1"/>
            <a:r>
              <a:rPr lang="en-US" sz="2400" smtClean="0"/>
              <a:t>Short-term is held one year or less </a:t>
            </a:r>
          </a:p>
          <a:p>
            <a:pPr lvl="1" eaLnBrk="1" hangingPunct="1"/>
            <a:r>
              <a:rPr lang="en-US" sz="2400" smtClean="0"/>
              <a:t>Long-term is held more than 1 year</a:t>
            </a:r>
          </a:p>
          <a:p>
            <a:pPr eaLnBrk="1" hangingPunct="1"/>
            <a:r>
              <a:rPr lang="en-US" sz="2800" smtClean="0"/>
              <a:t>Proceeds from the sale</a:t>
            </a:r>
          </a:p>
          <a:p>
            <a:pPr lvl="1" eaLnBrk="1" hangingPunct="1"/>
            <a:r>
              <a:rPr lang="en-US" sz="2400" smtClean="0"/>
              <a:t>Form 1099-B or broker’s Substitute 1099-B reflects gross or net proceeds</a:t>
            </a:r>
          </a:p>
          <a:p>
            <a:pPr lvl="1"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9" name="~PP11728.WAV">
            <a:hlinkClick r:id="" action="ppaction://media"/>
          </p:cNvPr>
          <p:cNvPicPr>
            <a:picLocks noRot="1" noChangeAspect="1"/>
          </p:cNvPicPr>
          <p:nvPr>
            <a:wavAudioFile r:embed="rId1" name="~PP1976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07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1343D4E-0590-48D3-9765-1798E4B0F62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16077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979152"/>
      </p:ext>
    </p:extLst>
  </p:cSld>
  <p:clrMapOvr>
    <a:masterClrMapping/>
  </p:clrMapOvr>
  <p:transition advTm="7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the basis of stock?</a:t>
            </a:r>
          </a:p>
        </p:txBody>
      </p:sp>
      <p:sp>
        <p:nvSpPr>
          <p:cNvPr id="161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Usually its cost</a:t>
            </a:r>
          </a:p>
          <a:p>
            <a:pPr eaLnBrk="1" hangingPunct="1"/>
            <a:r>
              <a:rPr lang="en-US" smtClean="0"/>
              <a:t>Need basis to calculate gain or loss</a:t>
            </a:r>
          </a:p>
          <a:p>
            <a:pPr eaLnBrk="1" hangingPunct="1"/>
            <a:r>
              <a:rPr lang="en-US" smtClean="0"/>
              <a:t>Taxpayer must provide:</a:t>
            </a:r>
          </a:p>
          <a:p>
            <a:pPr lvl="1" eaLnBrk="1" hangingPunct="1"/>
            <a:r>
              <a:rPr lang="en-US" smtClean="0"/>
              <a:t>Broker’s cost basis worksheet</a:t>
            </a:r>
          </a:p>
          <a:p>
            <a:pPr lvl="1" eaLnBrk="1" hangingPunct="1"/>
            <a:r>
              <a:rPr lang="en-US" smtClean="0"/>
              <a:t>Other records</a:t>
            </a:r>
          </a:p>
          <a:p>
            <a:pPr lvl="1" eaLnBrk="1" hangingPunct="1"/>
            <a:r>
              <a:rPr lang="en-US" smtClean="0"/>
              <a:t>Can use zero if no tax effect</a:t>
            </a:r>
          </a:p>
          <a:p>
            <a:pPr eaLnBrk="1" hangingPunct="1"/>
            <a:r>
              <a:rPr lang="en-US" smtClean="0"/>
              <a:t>If taxpayer cannot provide basis: </a:t>
            </a:r>
            <a:r>
              <a:rPr lang="en-US" u="sng" smtClean="0">
                <a:solidFill>
                  <a:srgbClr val="FF0000"/>
                </a:solidFill>
              </a:rPr>
              <a:t>out of scope</a:t>
            </a:r>
            <a:endParaRPr lang="en-US" smtClean="0"/>
          </a:p>
        </p:txBody>
      </p:sp>
      <p:pic>
        <p:nvPicPr>
          <p:cNvPr id="9" name="~PP11728.WAV">
            <a:hlinkClick r:id="" action="ppaction://media"/>
          </p:cNvPr>
          <p:cNvPicPr>
            <a:picLocks noRot="1" noChangeAspect="1"/>
          </p:cNvPicPr>
          <p:nvPr>
            <a:wavAudioFile r:embed="rId1" name="~PP19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17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0AEE260-41FD-4EB8-A576-5DA8E2A5B67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16179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4647"/>
      </p:ext>
    </p:extLst>
  </p:cSld>
  <p:clrMapOvr>
    <a:masterClrMapping/>
  </p:clrMapOvr>
  <p:transition advTm="8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Adjusted Basis</a:t>
            </a:r>
          </a:p>
        </p:txBody>
      </p:sp>
      <p:sp>
        <p:nvSpPr>
          <p:cNvPr id="162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Events can change share basis</a:t>
            </a:r>
          </a:p>
          <a:p>
            <a:pPr lvl="1" eaLnBrk="1" hangingPunct="1"/>
            <a:r>
              <a:rPr lang="en-US" smtClean="0"/>
              <a:t>Stock splits</a:t>
            </a:r>
          </a:p>
          <a:p>
            <a:pPr lvl="2" eaLnBrk="1" hangingPunct="1"/>
            <a:r>
              <a:rPr lang="en-US" smtClean="0"/>
              <a:t>Buy 100 sh @ $10 per share, splits 2 for 1</a:t>
            </a:r>
          </a:p>
          <a:p>
            <a:pPr lvl="2" eaLnBrk="1" hangingPunct="1"/>
            <a:r>
              <a:rPr lang="en-US" smtClean="0"/>
              <a:t>Now have 200 sh @ $5 per share</a:t>
            </a:r>
          </a:p>
          <a:p>
            <a:pPr lvl="1" eaLnBrk="1" hangingPunct="1"/>
            <a:r>
              <a:rPr lang="en-US" smtClean="0"/>
              <a:t>Dividend reinvestments</a:t>
            </a:r>
          </a:p>
          <a:p>
            <a:pPr lvl="2" eaLnBrk="1" hangingPunct="1"/>
            <a:r>
              <a:rPr lang="en-US" smtClean="0"/>
              <a:t>Buy additional shares at current price</a:t>
            </a:r>
          </a:p>
          <a:p>
            <a:pPr lvl="2" eaLnBrk="1" hangingPunct="1"/>
            <a:r>
              <a:rPr lang="en-US" smtClean="0"/>
              <a:t>Example:</a:t>
            </a:r>
          </a:p>
          <a:p>
            <a:pPr lvl="3" eaLnBrk="1" hangingPunct="1"/>
            <a:r>
              <a:rPr lang="en-US" smtClean="0"/>
              <a:t>100 sh @ $10</a:t>
            </a:r>
          </a:p>
          <a:p>
            <a:pPr lvl="3" eaLnBrk="1" hangingPunct="1"/>
            <a:r>
              <a:rPr lang="en-US" smtClean="0"/>
              <a:t>5 sh @ $20</a:t>
            </a:r>
          </a:p>
          <a:p>
            <a:pPr lvl="3" eaLnBrk="1" hangingPunct="1"/>
            <a:r>
              <a:rPr lang="en-US" smtClean="0"/>
              <a:t>3 sh @ $18</a:t>
            </a:r>
          </a:p>
          <a:p>
            <a:pPr lvl="2" eaLnBrk="1" hangingPunct="1"/>
            <a:endParaRPr lang="en-US" smtClean="0"/>
          </a:p>
        </p:txBody>
      </p:sp>
      <p:pic>
        <p:nvPicPr>
          <p:cNvPr id="9" name="~PP11743.WAV">
            <a:hlinkClick r:id="" action="ppaction://media"/>
          </p:cNvPr>
          <p:cNvPicPr>
            <a:picLocks noRot="1" noChangeAspect="1"/>
          </p:cNvPicPr>
          <p:nvPr>
            <a:wavAudioFile r:embed="rId1" name="~PP184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28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330DD4-96B5-478F-97B6-B679775F36E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16282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573506"/>
      </p:ext>
    </p:extLst>
  </p:cSld>
  <p:clrMapOvr>
    <a:masterClrMapping/>
  </p:clrMapOvr>
  <p:transition advTm="9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Commissions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Commission paid will affect the basis</a:t>
            </a:r>
          </a:p>
          <a:p>
            <a:pPr lvl="1" eaLnBrk="1" hangingPunct="1"/>
            <a:r>
              <a:rPr lang="en-US" smtClean="0"/>
              <a:t>If 1099-B reports sale as gross, commission will be added to basis.</a:t>
            </a:r>
          </a:p>
          <a:p>
            <a:pPr lvl="1" eaLnBrk="1" hangingPunct="1"/>
            <a:r>
              <a:rPr lang="en-US" smtClean="0"/>
              <a:t>If 1099-B reports sale as net, no adjustment to basis is needed.</a:t>
            </a:r>
          </a:p>
        </p:txBody>
      </p:sp>
      <p:sp>
        <p:nvSpPr>
          <p:cNvPr id="16384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38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1371CF3-9D80-4A8E-80DE-045796EBFFA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16384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225" name="~PP4174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44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084269"/>
      </p:ext>
    </p:extLst>
  </p:cSld>
  <p:clrMapOvr>
    <a:masterClrMapping/>
  </p:clrMapOvr>
  <p:transition advTm="3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Basis other than cost	</a:t>
            </a:r>
          </a:p>
        </p:txBody>
      </p:sp>
      <p:sp>
        <p:nvSpPr>
          <p:cNvPr id="164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Inherited</a:t>
            </a:r>
          </a:p>
          <a:p>
            <a:pPr lvl="1" eaLnBrk="1" hangingPunct="1"/>
            <a:r>
              <a:rPr lang="en-US" smtClean="0"/>
              <a:t>Different in 2010 – Discussed later</a:t>
            </a:r>
          </a:p>
          <a:p>
            <a:pPr eaLnBrk="1" hangingPunct="1"/>
            <a:r>
              <a:rPr lang="en-US" smtClean="0"/>
              <a:t>Gift</a:t>
            </a:r>
          </a:p>
          <a:p>
            <a:pPr lvl="1" eaLnBrk="1" hangingPunct="1"/>
            <a:r>
              <a:rPr lang="en-US" b="1" smtClean="0">
                <a:solidFill>
                  <a:srgbClr val="FF0000"/>
                </a:solidFill>
              </a:rPr>
              <a:t>Out of scope</a:t>
            </a:r>
          </a:p>
          <a:p>
            <a:pPr eaLnBrk="1" hangingPunct="1"/>
            <a:r>
              <a:rPr lang="en-US" smtClean="0"/>
              <a:t>Taxpayer cannot provide information</a:t>
            </a:r>
          </a:p>
          <a:p>
            <a:pPr lvl="1" eaLnBrk="1" hangingPunct="1"/>
            <a:r>
              <a:rPr lang="en-US" b="1" smtClean="0">
                <a:solidFill>
                  <a:srgbClr val="FF0000"/>
                </a:solidFill>
              </a:rPr>
              <a:t>Out of scope</a:t>
            </a:r>
          </a:p>
        </p:txBody>
      </p:sp>
      <p:sp>
        <p:nvSpPr>
          <p:cNvPr id="16486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48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3FD137-78A6-4C10-9A6B-6CCFC0F2117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16487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0249" name="~PP3175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01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294798"/>
      </p:ext>
    </p:extLst>
  </p:cSld>
  <p:clrMapOvr>
    <a:masterClrMapping/>
  </p:clrMapOvr>
  <p:transition advTm="3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Holding period</a:t>
            </a:r>
          </a:p>
        </p:txBody>
      </p:sp>
      <p:sp>
        <p:nvSpPr>
          <p:cNvPr id="165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Holding period</a:t>
            </a:r>
          </a:p>
          <a:p>
            <a:pPr lvl="1" eaLnBrk="1" hangingPunct="1"/>
            <a:r>
              <a:rPr lang="en-US" smtClean="0"/>
              <a:t>Starts day after purchase</a:t>
            </a:r>
          </a:p>
          <a:p>
            <a:pPr lvl="1" eaLnBrk="1" hangingPunct="1"/>
            <a:r>
              <a:rPr lang="en-US" smtClean="0"/>
              <a:t>Ends day of sale</a:t>
            </a:r>
          </a:p>
          <a:p>
            <a:pPr eaLnBrk="1" hangingPunct="1"/>
            <a:r>
              <a:rPr lang="en-US" smtClean="0"/>
              <a:t>Short-term:  1 year or less</a:t>
            </a:r>
          </a:p>
          <a:p>
            <a:pPr lvl="1" eaLnBrk="1" hangingPunct="1"/>
            <a:r>
              <a:rPr lang="en-US" smtClean="0"/>
              <a:t>Taxed at regular tax rates</a:t>
            </a:r>
          </a:p>
          <a:p>
            <a:pPr eaLnBrk="1" hangingPunct="1"/>
            <a:r>
              <a:rPr lang="en-US" smtClean="0"/>
              <a:t>Long-term:  more than a year</a:t>
            </a:r>
          </a:p>
          <a:p>
            <a:pPr lvl="1" eaLnBrk="1" hangingPunct="1"/>
            <a:r>
              <a:rPr lang="en-US" smtClean="0"/>
              <a:t>Taxed at capital gains rates</a:t>
            </a:r>
          </a:p>
          <a:p>
            <a:pPr eaLnBrk="1" hangingPunct="1"/>
            <a:r>
              <a:rPr lang="en-US" smtClean="0"/>
              <a:t>Inherited:  Discussed later</a:t>
            </a:r>
          </a:p>
        </p:txBody>
      </p:sp>
      <p:sp>
        <p:nvSpPr>
          <p:cNvPr id="16589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6589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D8B8AA7-9155-4887-9520-7E157D10B9D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16589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1273" name="~PP2175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83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835432"/>
      </p:ext>
    </p:extLst>
  </p:cSld>
  <p:clrMapOvr>
    <a:masterClrMapping/>
  </p:clrMapOvr>
  <p:transition advTm="4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6.4|23"/>
</p:tagLst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0</TotalTime>
  <Words>2076</Words>
  <Application>Microsoft Office PowerPoint</Application>
  <PresentationFormat>On-screen Show (4:3)</PresentationFormat>
  <Paragraphs>394</Paragraphs>
  <Slides>34</Slides>
  <Notes>30</Notes>
  <HiddenSlides>0</HiddenSlides>
  <MMClips>34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NJ Template 06</vt:lpstr>
      <vt:lpstr>Income - Capital Gain or Loss</vt:lpstr>
      <vt:lpstr>Stock Sales – Objectives </vt:lpstr>
      <vt:lpstr>Stock Sales – Schedule D</vt:lpstr>
      <vt:lpstr>What information is needed?</vt:lpstr>
      <vt:lpstr>What is the basis of stock?</vt:lpstr>
      <vt:lpstr>Adjusted Basis</vt:lpstr>
      <vt:lpstr>Sales Commissions</vt:lpstr>
      <vt:lpstr>Basis other than cost </vt:lpstr>
      <vt:lpstr>Holding period</vt:lpstr>
      <vt:lpstr>Holding period (continued)</vt:lpstr>
      <vt:lpstr>PROPERTY INHERITED (except 2010)</vt:lpstr>
      <vt:lpstr>PROPERTY INHERITED IN 2010</vt:lpstr>
      <vt:lpstr>Reported on 1099-B (or substitute form from brokers)</vt:lpstr>
      <vt:lpstr>Capital Gains Worksheet</vt:lpstr>
      <vt:lpstr>Capital gain distributions</vt:lpstr>
      <vt:lpstr>SCHEDULE K-1 CAPITAL GAINS OR LOSSES</vt:lpstr>
      <vt:lpstr>Tax Liability Net Loss</vt:lpstr>
      <vt:lpstr>Capital Loss Carry Forward</vt:lpstr>
      <vt:lpstr>CAPITAL GAINS QUIZ #1</vt:lpstr>
      <vt:lpstr>CAPITAL GAINS QUIZ #2</vt:lpstr>
      <vt:lpstr>CAPITAL GAINS QUIZ #3</vt:lpstr>
      <vt:lpstr>CAPITAL GAINS QUIZ #4</vt:lpstr>
      <vt:lpstr>Sale Of Home -- Objectives</vt:lpstr>
      <vt:lpstr>What is considered a “main” home?</vt:lpstr>
      <vt:lpstr>Ownership And Use Tests</vt:lpstr>
      <vt:lpstr>Calculate Exclusion</vt:lpstr>
      <vt:lpstr>Gain (or loss) from sale of home</vt:lpstr>
      <vt:lpstr>Where do I report gain (or loss)?</vt:lpstr>
      <vt:lpstr>Sale of Home Quiz #1</vt:lpstr>
      <vt:lpstr>Sale of Home Quiz #1 Answers</vt:lpstr>
      <vt:lpstr>Sale of Home Quiz #2</vt:lpstr>
      <vt:lpstr>SALE OF HOME QUIZ #3</vt:lpstr>
      <vt:lpstr>SALE OF HOME QUIZ #3 ANSWERS</vt:lpstr>
      <vt:lpstr>CANCELLATION OF DEBT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Income - Capital Gain or Loss</dc:title>
  <dc:creator>HershAl</dc:creator>
  <cp:lastModifiedBy>HershAl</cp:lastModifiedBy>
  <cp:revision>2</cp:revision>
  <dcterms:created xsi:type="dcterms:W3CDTF">2012-01-07T00:34:20Z</dcterms:created>
  <dcterms:modified xsi:type="dcterms:W3CDTF">2012-01-07T00:34:22Z</dcterms:modified>
</cp:coreProperties>
</file>